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2" r:id="rId12"/>
    <p:sldId id="11088013" r:id="rId13"/>
    <p:sldId id="11088014" r:id="rId14"/>
    <p:sldId id="11088015" r:id="rId15"/>
    <p:sldId id="11088017" r:id="rId16"/>
    <p:sldId id="11088018" r:id="rId17"/>
    <p:sldId id="11088024" r:id="rId18"/>
    <p:sldId id="11088016" r:id="rId19"/>
    <p:sldId id="11088019" r:id="rId20"/>
    <p:sldId id="11088020" r:id="rId21"/>
    <p:sldId id="11088021" r:id="rId22"/>
    <p:sldId id="11088025" r:id="rId23"/>
    <p:sldId id="11088026" r:id="rId24"/>
    <p:sldId id="11088027" r:id="rId25"/>
    <p:sldId id="11088022" r:id="rId26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19710" y="850900"/>
            <a:ext cx="12546965" cy="5876925"/>
          </a:xfrm>
          <a:prstGeom prst="rect">
            <a:avLst/>
          </a:prstGeom>
        </p:spPr>
      </p:pic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5348605" y="988695"/>
            <a:ext cx="1864995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HEAP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088245" y="6871970"/>
            <a:ext cx="13710920" cy="6422390"/>
          </a:xfrm>
          <a:prstGeom prst="rect">
            <a:avLst/>
          </a:prstGeom>
        </p:spPr>
      </p:pic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5004415" y="7299325"/>
            <a:ext cx="3637280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VM STACK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3" name="图片 2" descr="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1891665"/>
            <a:ext cx="10058400" cy="354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1370" y="1891665"/>
            <a:ext cx="10060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年轻代</a:t>
            </a:r>
            <a:r>
              <a:rPr lang="en-US" altLang="zh-CN"/>
              <a:t>: </a:t>
            </a:r>
            <a:r>
              <a:rPr lang="zh-CN" altLang="en-US"/>
              <a:t>①</a:t>
            </a:r>
            <a:r>
              <a:rPr lang="en-US" altLang="zh-CN"/>
              <a:t>.Eden  </a:t>
            </a:r>
            <a:r>
              <a:rPr lang="zh-CN" altLang="en-US"/>
              <a:t>②</a:t>
            </a:r>
            <a:r>
              <a:rPr lang="en-US" altLang="zh-CN"/>
              <a:t>.From Survivor </a:t>
            </a:r>
            <a:r>
              <a:rPr lang="zh-CN" altLang="en-US"/>
              <a:t>③</a:t>
            </a:r>
            <a:r>
              <a:rPr lang="en-US" altLang="zh-CN"/>
              <a:t>.To Survivor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	2.</a:t>
            </a:r>
            <a:r>
              <a:rPr lang="zh-CN" altLang="en-US"/>
              <a:t>老年代</a:t>
            </a:r>
            <a:r>
              <a:rPr lang="en-US" altLang="zh-CN"/>
              <a:t>: Tenured Space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采用分代收集算法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  <p:pic>
        <p:nvPicPr>
          <p:cNvPr id="5" name="图片 4" descr="jvm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25" y="8084185"/>
            <a:ext cx="10260965" cy="445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05" y="9067800"/>
            <a:ext cx="10060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 </a:t>
            </a:r>
            <a:r>
              <a:rPr lang="zh-CN" altLang="en-US"/>
              <a:t>栈帧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过程</a:t>
            </a:r>
            <a:r>
              <a:rPr lang="en-US" altLang="zh-CN"/>
              <a:t>: </a:t>
            </a:r>
            <a:r>
              <a:rPr lang="zh-CN" altLang="en-US"/>
              <a:t>每个 方法被执行的时候都会在</a:t>
            </a:r>
            <a:r>
              <a:rPr lang="en-US" altLang="zh-CN"/>
              <a:t>vm stack</a:t>
            </a:r>
            <a:r>
              <a:rPr lang="zh-CN" altLang="en-US"/>
              <a:t>中创建一个栈帧，方法被执行的过程就是对应栈帧的从入栈到出栈的过程。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存放</a:t>
            </a:r>
            <a:r>
              <a:rPr lang="en-US" altLang="zh-CN"/>
              <a:t>:</a:t>
            </a:r>
            <a:r>
              <a:rPr lang="zh-CN" altLang="en-US"/>
              <a:t>局部变量表</a:t>
            </a:r>
            <a:r>
              <a:rPr lang="en-US" altLang="zh-CN"/>
              <a:t>(</a:t>
            </a:r>
            <a:r>
              <a:rPr lang="zh-CN" altLang="en-US"/>
              <a:t>八大基本类型，对象引用，</a:t>
            </a:r>
            <a:r>
              <a:rPr lang="en-US" altLang="zh-CN"/>
              <a:t>returnAddress)</a:t>
            </a:r>
            <a:r>
              <a:rPr lang="zh-CN" altLang="en-US"/>
              <a:t>，操作数栈，动态链接，方法出口信息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eap_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477010"/>
            <a:ext cx="16775430" cy="770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815" y="516890"/>
            <a:ext cx="1571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HEAP</a:t>
            </a:r>
            <a:r>
              <a:rPr lang="zh-CN" altLang="en-US" sz="4000">
                <a:solidFill>
                  <a:srgbClr val="FF0000"/>
                </a:solidFill>
                <a:latin typeface="儷黑 Pro" panose="020B0500000000000000" charset="-120"/>
                <a:ea typeface="儷黑 Pro" panose="020B0500000000000000" charset="-120"/>
              </a:rPr>
              <a:t>参数调整</a:t>
            </a:r>
            <a:endParaRPr lang="zh-CN" altLang="en-US" sz="4000">
              <a:solidFill>
                <a:srgbClr val="FF0000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915" y="10017760"/>
            <a:ext cx="20229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-XX:NewSize:年轻代除了预留区之外的大小；</a:t>
            </a:r>
            <a:endParaRPr lang="zh-CN" altLang="en-US"/>
          </a:p>
          <a:p>
            <a:r>
              <a:rPr lang="zh-CN" altLang="en-US"/>
              <a:t>-XX:MaxNewSize:年轻代的最大空间大小；</a:t>
            </a:r>
            <a:endParaRPr lang="zh-CN" altLang="en-US"/>
          </a:p>
          <a:p>
            <a:r>
              <a:rPr lang="zh-CN" altLang="en-US"/>
              <a:t>-Xms:堆中除了预留空间之外的大小；</a:t>
            </a:r>
            <a:endParaRPr lang="zh-CN" altLang="en-US"/>
          </a:p>
          <a:p>
            <a:r>
              <a:rPr lang="zh-CN" altLang="en-US"/>
              <a:t>-Xmx:堆的空间大小；</a:t>
            </a:r>
            <a:endParaRPr lang="zh-CN" altLang="en-US"/>
          </a:p>
          <a:p>
            <a:r>
              <a:rPr lang="zh-CN" altLang="en-US"/>
              <a:t>-XX:SurvivorRatio:Eden和其中一个survivor的比值；</a:t>
            </a:r>
            <a:endParaRPr lang="zh-CN" altLang="en-US"/>
          </a:p>
          <a:p>
            <a:r>
              <a:rPr lang="zh-CN" altLang="en-US"/>
              <a:t>-XX:NewRatio=3 新生代/老年代的比例；</a:t>
            </a:r>
            <a:endParaRPr lang="zh-CN" altLang="en-US"/>
          </a:p>
          <a:p>
            <a:r>
              <a:rPr lang="zh-CN" altLang="en-US"/>
              <a:t>-XX:MaxTenuringThreshold(15):新生代对象晋升到老年代的年龄最大阈值，当survivor区的对象的年龄达到TenuringThreshold时，对象进入老年代;</a:t>
            </a:r>
            <a:endParaRPr lang="zh-CN" altLang="en-US"/>
          </a:p>
          <a:p>
            <a:r>
              <a:rPr lang="zh-CN" altLang="en-US"/>
              <a:t>-XX:TargetSurvivorRatio:设定survivor区的目标使用率。默认50%;</a:t>
            </a:r>
            <a:endParaRPr lang="zh-CN" altLang="en-US"/>
          </a:p>
          <a:p>
            <a:r>
              <a:rPr lang="zh-CN" altLang="en-US"/>
              <a:t>-XX:+PrintTenuringDistribution:survivor区中对象的年龄分布；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78475" y="1477010"/>
            <a:ext cx="58521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新生代(存放新生对象,MinorGC,复制收集算法)：</a:t>
            </a:r>
            <a:endParaRPr lang="zh-CN" altLang="en-US"/>
          </a:p>
          <a:p>
            <a:r>
              <a:rPr lang="zh-CN" altLang="en-US"/>
              <a:t>MinorGC时,Eden和From Survivor区域中存活的对象复制到To Survivor(对象年龄达到老年代标准的直接进入老年代,如果To Survivor空间不够就放到老年代)，同时把这些对象的年龄+1，接着清空Eden和From Survivor中被复制的对象，最后From Survivor和To Survivor互换为下一次的MinorGC做准备。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Eden:存放新生对象，大对象会直接进入老年代</a:t>
            </a:r>
            <a:endParaRPr lang="zh-CN" altLang="en-US"/>
          </a:p>
          <a:p>
            <a:r>
              <a:rPr lang="zh-CN" altLang="en-US"/>
              <a:t>From Survivor：保留了一次MinorGC过程中的幸存者</a:t>
            </a:r>
            <a:endParaRPr lang="zh-CN" altLang="en-US"/>
          </a:p>
          <a:p>
            <a:r>
              <a:rPr lang="zh-CN" altLang="en-US"/>
              <a:t>To Survivor：上一次GC的幸存者，作为这一次GC的被扫描者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531205" y="7430135"/>
            <a:ext cx="5599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老年代(GC年龄大的对象,MajorGC/FullGC,标记-清除收集算法):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老年代对象比较稳定，MajorGC执行频率低;</a:t>
            </a:r>
            <a:endParaRPr lang="zh-CN" altLang="en-US"/>
          </a:p>
          <a:p>
            <a:r>
              <a:rPr lang="zh-CN" altLang="en-US"/>
              <a:t>进行MajorGC前一般会先进行一次MinorGC;</a:t>
            </a:r>
            <a:endParaRPr lang="zh-CN" altLang="en-US"/>
          </a:p>
          <a:p>
            <a:r>
              <a:rPr lang="zh-CN" altLang="en-US"/>
              <a:t>MajorGC耗时长，会产生内存碎片；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8135" y="331470"/>
            <a:ext cx="498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   Tenuring Threshold</a:t>
            </a:r>
            <a:r>
              <a:rPr lang="zh-CN" altLang="en-US" sz="3200">
                <a:solidFill>
                  <a:srgbClr val="FF0000"/>
                </a:solidFill>
              </a:rPr>
              <a:t>计算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24785" y="1687830"/>
            <a:ext cx="83769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_perf_sizes[age]-&gt;set_value(sizes[age]*oopSize);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if (UsePerfData) {</a:t>
            </a:r>
            <a:endParaRPr lang="zh-CN" altLang="en-US"/>
          </a:p>
          <a:p>
            <a:r>
              <a:rPr lang="zh-CN" altLang="en-US">
                <a:sym typeface="+mn-ea"/>
              </a:rPr>
              <a:t>      SharedHeap* sh = SharedHeap::heap();</a:t>
            </a:r>
            <a:endParaRPr lang="zh-CN" altLang="en-US"/>
          </a:p>
          <a:p>
            <a:r>
              <a:rPr lang="zh-CN" altLang="en-US">
                <a:sym typeface="+mn-ea"/>
              </a:rPr>
              <a:t>      CollectorPolicy* policy = sh-&gt;collector_policy();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GCPolicyCounters* gc_counters = policy-&gt;counters();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gc_counters-&gt;tenuring_threshold()-&gt;set_value(result);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gc_counters-&gt;desired_survivor_size()-&gt;set_value(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return result;//最终返回计算的阈值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7555" y="1687830"/>
            <a:ext cx="12065000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uint ageTable::compute_tenuring_threshold(size_t survivor_capacity) {</a:t>
            </a:r>
            <a:endParaRPr lang="zh-CN" altLang="en-US"/>
          </a:p>
          <a:p>
            <a:r>
              <a:rPr lang="zh-CN" altLang="en-US">
                <a:sym typeface="+mn-ea"/>
              </a:rPr>
              <a:t>  //TargetSurvivorRatio默认50，在MinorGC之后将survivor区的占用率达到这个比例</a:t>
            </a:r>
            <a:endParaRPr lang="zh-CN" altLang="en-US"/>
          </a:p>
          <a:p>
            <a:r>
              <a:rPr lang="zh-CN" altLang="en-US">
                <a:sym typeface="+mn-ea"/>
              </a:rPr>
              <a:t>  size_t desired_survivor_size = (size_t)((((double) survivor_capacity)*TargetSurvivorRatio)/100);</a:t>
            </a:r>
            <a:endParaRPr lang="zh-CN" altLang="en-US"/>
          </a:p>
          <a:p>
            <a:r>
              <a:rPr lang="zh-CN" altLang="en-US">
                <a:sym typeface="+mn-ea"/>
              </a:rPr>
              <a:t>  size_t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uint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assert(sizes[0] == 0, "no objects with age zero should be recorded");</a:t>
            </a:r>
            <a:endParaRPr lang="zh-CN" altLang="en-US"/>
          </a:p>
          <a:p>
            <a:r>
              <a:rPr lang="zh-CN" altLang="en-US">
                <a:sym typeface="+mn-ea"/>
              </a:rPr>
              <a:t>  while (age &lt; table_size) {//table_size=16</a:t>
            </a:r>
            <a:endParaRPr lang="zh-CN" altLang="en-US"/>
          </a:p>
          <a:p>
            <a:r>
              <a:rPr lang="zh-CN" altLang="en-US">
                <a:sym typeface="+mn-ea"/>
              </a:rPr>
              <a:t>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// check if including objects of age 'age' made us pass the desired</a:t>
            </a:r>
            <a:endParaRPr lang="zh-CN" altLang="en-US"/>
          </a:p>
          <a:p>
            <a:r>
              <a:rPr lang="zh-CN" altLang="en-US">
                <a:sym typeface="+mn-ea"/>
              </a:rPr>
              <a:t>    // size, if so 'age' is the new threshold</a:t>
            </a:r>
            <a:endParaRPr lang="zh-CN" altLang="en-US"/>
          </a:p>
          <a:p>
            <a:r>
              <a:rPr lang="zh-CN" altLang="en-US">
                <a:sym typeface="+mn-ea"/>
              </a:rPr>
              <a:t>    //如果加上这个年龄的所有对象的大小之后，占用量&gt;期望的大小，就设置age为新的晋升阈值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(total &gt; desired_survivor_size)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age++;</a:t>
            </a:r>
            <a:endParaRPr lang="zh-CN" altLang="en-US"/>
          </a:p>
          <a:p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uint result = age &lt; MaxTenuringThreshold ? age : MaxTenuringThreshold;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if (PrintTenuringDistribution || UsePerfData) {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//打印期望的survivor的大小以及新计算出来的阈值，和设置的最大阈值</a:t>
            </a:r>
            <a:endParaRPr lang="zh-CN" altLang="en-US"/>
          </a:p>
          <a:p>
            <a:r>
              <a:rPr lang="zh-CN" altLang="en-US">
                <a:sym typeface="+mn-ea"/>
              </a:rPr>
              <a:t>    if (PrintTenuringDistribution) {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gclog_or_tty-&gt;cr();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gclog_or_tty-&gt;print_cr("Desired survivor size " SIZE_FORMAT " bytes, new threshold %u (max %u)",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desired_survivor_size*oopSize, result, (int) MaxTenuringThreshold);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total = 0;</a:t>
            </a:r>
            <a:endParaRPr lang="zh-CN" altLang="en-US"/>
          </a:p>
          <a:p>
            <a:r>
              <a:rPr lang="zh-CN" altLang="en-US">
                <a:sym typeface="+mn-ea"/>
              </a:rPr>
              <a:t>    age = 1;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(age &lt; table_size)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total += sizes[age];</a:t>
            </a:r>
            <a:endParaRPr lang="zh-CN" altLang="en-US"/>
          </a:p>
          <a:p>
            <a:r>
              <a:rPr lang="zh-CN" altLang="en-US">
                <a:sym typeface="+mn-ea"/>
              </a:rPr>
              <a:t>      if (sizes[age] &gt;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(PrintTenuringDistribution) {//打印各个年龄所占的空间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gclog_or_tty-&gt;print_cr("- age %3u: " SIZE_FORMAT_W(10) " bytes, " SIZE_FORMAT_W(10) " total",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                    age,    sizes[age]*oopSize,          total*oopSize);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556260"/>
            <a:ext cx="2528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rgbClr val="7030A0"/>
                </a:solidFill>
              </a:rPr>
              <a:t>初识      </a:t>
            </a:r>
            <a:r>
              <a:rPr lang="en-US" altLang="zh-CN" sz="7200">
                <a:solidFill>
                  <a:srgbClr val="7030A0"/>
                </a:solidFill>
              </a:rPr>
              <a:t>GC</a:t>
            </a:r>
            <a:endParaRPr lang="en-US" altLang="zh-CN" sz="720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4735" y="556260"/>
            <a:ext cx="11740515" cy="13018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什么是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jvm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把不再使用的对象从内存中释放的机制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 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区域</a:t>
            </a:r>
            <a:endParaRPr lang="zh-CN" altLang="en-US" sz="48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堆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(register,vm stack,native stack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随线程生灭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 GC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对象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(</a:t>
            </a:r>
            <a:r>
              <a:rPr lang="zh-CN" altLang="en-US" sz="4800">
                <a:latin typeface="標楷體" panose="02010601000101010101" charset="0"/>
                <a:ea typeface="標楷體" panose="02010601000101010101" charset="0"/>
              </a:rPr>
              <a:t>判断对象是否存活</a:t>
            </a:r>
            <a:r>
              <a:rPr lang="en-US" altLang="zh-CN" sz="4800">
                <a:latin typeface="標楷體" panose="02010601000101010101" charset="0"/>
                <a:ea typeface="標楷體" panose="02010601000101010101" charset="0"/>
              </a:rPr>
              <a:t>)</a:t>
            </a:r>
            <a:endParaRPr lang="zh-CN" altLang="en-US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引用计数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每个对象有一个引用计数属性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计数为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0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时可以回收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无法解决循环引用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;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可达到性分析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: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从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开始向下搜索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搜索走的路径交引用链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当一个对象到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gc roots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没有引用链相连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不可达对象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.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 Roots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		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1.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虚拟机栈中引用的对象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方法区中静态属性引用的对象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3.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方法区中常量引用的对象</a:t>
            </a:r>
            <a:endParaRPr lang="zh-CN" altLang="en-US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4.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本地方法栈中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jni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引用的对象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sz="7200">
                <a:latin typeface="標楷體" panose="02010601000101010101" charset="0"/>
                <a:ea typeface="標楷體" panose="02010601000101010101" charset="0"/>
              </a:rPr>
              <a:t>什么时候</a:t>
            </a:r>
            <a:r>
              <a:rPr lang="en-US" altLang="zh-CN" sz="7200">
                <a:latin typeface="標楷體" panose="02010601000101010101" charset="0"/>
                <a:ea typeface="標楷體" panose="02010601000101010101" charset="0"/>
              </a:rPr>
              <a:t>GC</a:t>
            </a:r>
            <a:endParaRPr lang="en-US" altLang="zh-CN" sz="7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1.Eden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区域没有足够空间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,minor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		2.</a:t>
            </a:r>
            <a:r>
              <a:rPr lang="zh-CN" altLang="en-US" sz="3200">
                <a:latin typeface="標楷體" panose="02010601000101010101" charset="0"/>
                <a:ea typeface="標楷體" panose="02010601000101010101" charset="0"/>
              </a:rPr>
              <a:t>老年代没有足够空间</a:t>
            </a:r>
            <a:r>
              <a:rPr lang="en-US" altLang="zh-CN" sz="3200">
                <a:latin typeface="標楷體" panose="02010601000101010101" charset="0"/>
                <a:ea typeface="標楷體" panose="02010601000101010101" charset="0"/>
              </a:rPr>
              <a:t>,full gc</a:t>
            </a:r>
            <a:endParaRPr lang="en-US" altLang="zh-CN" sz="3200">
              <a:latin typeface="標楷體" panose="02010601000101010101" charset="0"/>
              <a:ea typeface="標楷體" panose="02010601000101010101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00235" y="337185"/>
            <a:ext cx="5382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GC</a:t>
            </a:r>
            <a:r>
              <a:rPr lang="zh-CN" altLang="en-US" sz="6000"/>
              <a:t>常用的算法</a:t>
            </a:r>
            <a:endParaRPr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2244090" y="2792730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标记清除</a:t>
            </a:r>
            <a:r>
              <a:rPr lang="en-US" altLang="zh-CN"/>
              <a:t>(</a:t>
            </a:r>
            <a:r>
              <a:rPr lang="zh-CN" altLang="en-US"/>
              <a:t>对象状态标记位</a:t>
            </a:r>
            <a:r>
              <a:rPr lang="en-US" altLang="zh-CN"/>
              <a:t>):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清除阶段</a:t>
            </a:r>
            <a:r>
              <a:rPr lang="en-US" altLang="zh-CN"/>
              <a:t>(</a:t>
            </a:r>
            <a:r>
              <a:rPr lang="zh-CN" altLang="en-US"/>
              <a:t>清除死亡对象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一个对象只需要找到一个引用链就可以判断是存活的；不移动对象的位置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算法复杂度高</a:t>
            </a:r>
            <a:r>
              <a:rPr lang="en-US" altLang="zh-CN"/>
              <a:t>,</a:t>
            </a:r>
            <a:r>
              <a:rPr lang="zh-CN" altLang="en-US"/>
              <a:t>两个阶段都要遍历全堆</a:t>
            </a:r>
            <a:r>
              <a:rPr lang="en-US" altLang="zh-CN"/>
              <a:t>;  </a:t>
            </a:r>
            <a:r>
              <a:rPr lang="zh-CN" altLang="en-US"/>
              <a:t>会产生很多内存碎片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44090" y="4834255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标记-压缩算法(标记-整理)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1.</a:t>
            </a:r>
            <a:r>
              <a:rPr lang="zh-CN" altLang="en-US"/>
              <a:t>标记阶段</a:t>
            </a:r>
            <a:r>
              <a:rPr lang="en-US" altLang="zh-CN"/>
              <a:t>(</a:t>
            </a:r>
            <a:r>
              <a:rPr lang="zh-CN" altLang="en-US"/>
              <a:t>对象是否死亡</a:t>
            </a:r>
            <a:r>
              <a:rPr lang="en-US" altLang="zh-CN"/>
              <a:t>) 2.</a:t>
            </a:r>
            <a:r>
              <a:rPr lang="zh-CN" altLang="en-US"/>
              <a:t>整理阶段</a:t>
            </a:r>
            <a:r>
              <a:rPr lang="en-US" altLang="zh-CN"/>
              <a:t>(</a:t>
            </a:r>
            <a:r>
              <a:rPr lang="zh-CN" altLang="en-US"/>
              <a:t>把存活的对象整理放到一起</a:t>
            </a:r>
            <a:r>
              <a:rPr lang="en-US" altLang="zh-CN"/>
              <a:t>,</a:t>
            </a:r>
            <a:r>
              <a:rPr lang="zh-CN" altLang="en-US"/>
              <a:t>死亡对象清理掉 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不会产生大量的碎片空间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rPr lang="zh-CN" altLang="en-US"/>
              <a:t>如果存活的对象过多</a:t>
            </a:r>
            <a:r>
              <a:rPr lang="en-US" altLang="zh-CN"/>
              <a:t>,</a:t>
            </a:r>
            <a:r>
              <a:rPr lang="zh-CN" altLang="en-US"/>
              <a:t>整理阶段会存在较多复制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44090" y="6983730"/>
            <a:ext cx="20157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复制算法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将内存平均分成两部分，每次使用其中一部分，当这部分满时，将内存所有存活对象复制到另一部分，然后将之前的清空，循环。</a:t>
            </a:r>
            <a:r>
              <a:rPr lang="en-US" altLang="zh-CN"/>
              <a:t>	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44090" y="9314180"/>
            <a:ext cx="20157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分代收集算法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年轻代对象生命周期短，每次回收都会有大量对象死去，为了保证有大片连续空间供新生的对象分配，所以采用复制收集算法。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老年代对象的生命周期长，没有额外的空间进行担保，所以使用标记</a:t>
            </a:r>
            <a:r>
              <a:rPr lang="en-US" altLang="zh-CN"/>
              <a:t>-</a:t>
            </a:r>
            <a:r>
              <a:rPr lang="zh-CN" altLang="en-US"/>
              <a:t>整理或标记</a:t>
            </a:r>
            <a:r>
              <a:rPr lang="en-US" altLang="zh-CN"/>
              <a:t>-</a:t>
            </a:r>
            <a:r>
              <a:rPr lang="zh-CN" altLang="en-US"/>
              <a:t>清除。</a:t>
            </a:r>
            <a:r>
              <a:rPr lang="en-US" altLang="zh-CN"/>
              <a:t>	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优点</a:t>
            </a:r>
            <a:r>
              <a:rPr lang="en-US" altLang="zh-CN"/>
              <a:t>:</a:t>
            </a:r>
            <a:r>
              <a:rPr lang="zh-CN" altLang="en-US"/>
              <a:t>实现简单，不会产生内存碎片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缺点</a:t>
            </a:r>
            <a:r>
              <a:rPr lang="en-US" altLang="zh-CN"/>
              <a:t>:</a:t>
            </a:r>
            <a:r>
              <a:t>每次运行，总有一半内存是空的，导致可使用的内存空间只有原来的一半。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7300" y="11245850"/>
            <a:ext cx="19218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对象何时进入老年代：</a:t>
            </a:r>
            <a:endParaRPr lang="zh-CN" altLang="en-US"/>
          </a:p>
          <a:p>
            <a:r>
              <a:rPr lang="en-US" altLang="zh-CN"/>
              <a:t>	1.</a:t>
            </a:r>
            <a:r>
              <a:rPr lang="zh-CN" altLang="en-US"/>
              <a:t>对象年龄超过</a:t>
            </a:r>
            <a:r>
              <a:rPr lang="en-US" altLang="zh-CN"/>
              <a:t>TenuringThreshold</a:t>
            </a:r>
            <a:endParaRPr lang="en-US" altLang="zh-CN"/>
          </a:p>
          <a:p>
            <a:r>
              <a:rPr lang="en-US" altLang="zh-CN"/>
              <a:t>	2.eden</a:t>
            </a:r>
            <a:r>
              <a:rPr lang="zh-CN" altLang="en-US"/>
              <a:t>中没有足够空间容纳的对象会直接进入老年代</a:t>
            </a:r>
            <a:endParaRPr lang="zh-CN" altLang="en-US"/>
          </a:p>
          <a:p>
            <a:r>
              <a:rPr lang="en-US" altLang="zh-CN"/>
              <a:t>	3.from</a:t>
            </a:r>
            <a:r>
              <a:rPr lang="zh-CN" altLang="en-US"/>
              <a:t>或者</a:t>
            </a:r>
            <a:r>
              <a:rPr lang="en-US" altLang="zh-CN"/>
              <a:t>to</a:t>
            </a:r>
            <a:r>
              <a:rPr lang="zh-CN" altLang="en-US"/>
              <a:t>中</a:t>
            </a:r>
            <a:r>
              <a:rPr lang="en-US" altLang="zh-CN"/>
              <a:t>kon</a:t>
            </a:r>
            <a:r>
              <a:rPr lang="zh-CN" altLang="en-US"/>
              <a:t>关键不足时，</a:t>
            </a:r>
            <a:r>
              <a:rPr lang="en-US" altLang="zh-CN"/>
              <a:t>to</a:t>
            </a:r>
            <a:r>
              <a:rPr lang="zh-CN" altLang="en-US"/>
              <a:t>中的对象直接复制到老年代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13280" y="8573135"/>
            <a:ext cx="7045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>
                <a:solidFill>
                  <a:srgbClr val="7030A0"/>
                </a:solidFill>
              </a:rPr>
              <a:t>GC</a:t>
            </a:r>
            <a:r>
              <a:rPr lang="zh-CN" altLang="en-US" sz="9600">
                <a:solidFill>
                  <a:srgbClr val="7030A0"/>
                </a:solidFill>
              </a:rPr>
              <a:t>参数调整</a:t>
            </a:r>
            <a:endParaRPr lang="zh-CN" altLang="en-US" sz="96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9945" y="2070735"/>
            <a:ext cx="152806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方法区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    jdk version &lt; 1.8 永久代 jvm堆内存</a:t>
            </a:r>
            <a:endParaRPr lang="en-US" altLang="zh-CN"/>
          </a:p>
          <a:p>
            <a:r>
              <a:rPr lang="en-US" altLang="zh-CN"/>
              <a:t>	1. -XX:PermSize(方法区初始大小)</a:t>
            </a:r>
            <a:endParaRPr lang="en-US" altLang="zh-CN"/>
          </a:p>
          <a:p>
            <a:r>
              <a:rPr lang="en-US" altLang="zh-CN"/>
              <a:t>	2. -XX:MaxPermSize(方法区最大大小,java.lang.OutOfMemoryError: PermGen)</a:t>
            </a:r>
            <a:endParaRPr lang="en-US" altLang="zh-CN"/>
          </a:p>
          <a:p>
            <a:endParaRPr lang="en-US" altLang="zh-CN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/>
              <a:t>      jdk version &gt;= 1.8	元数据区 本地内存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1. -XX: MetaspaceSize(元空间初始大小)</a:t>
            </a:r>
            <a:endParaRPr lang="en-US" altLang="zh-CN"/>
          </a:p>
          <a:p>
            <a:r>
              <a:rPr lang="en-US" altLang="zh-CN"/>
              <a:t>	2. -XX: MaxMetaspaceSize(元空间最大大小,java.lang.OutOfMemoryError: Metadata space)</a:t>
            </a:r>
            <a:endParaRPr lang="en-US" altLang="zh-CN"/>
          </a:p>
        </p:txBody>
      </p:sp>
      <p:pic>
        <p:nvPicPr>
          <p:cNvPr id="5" name="图片 4" descr="GCPa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4990" y="-13335"/>
            <a:ext cx="13862685" cy="13742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1" cstate="print">
            <a:alphaModFix amt="61000"/>
          </a:blip>
          <a:stretch>
            <a:fillRect/>
          </a:stretch>
        </p:blipFill>
        <p:spPr>
          <a:xfrm>
            <a:off x="12564745" y="2457450"/>
            <a:ext cx="11896725" cy="11226800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6891654" y="449068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GC</a:t>
            </a: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收集器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图片 2" descr="G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720340"/>
            <a:ext cx="11504930" cy="10232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01675" y="3172460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</a:t>
            </a:r>
            <a:r>
              <a:rPr lang="zh-CN" altLang="en-US" sz="3200"/>
              <a:t>收集器：单线程，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3401675" y="423862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ParNew</a:t>
            </a:r>
            <a:r>
              <a:rPr lang="zh-CN" altLang="en-US" sz="3200"/>
              <a:t>收集器：</a:t>
            </a:r>
            <a:r>
              <a:rPr lang="en-US" altLang="zh-CN" sz="3200"/>
              <a:t>GC</a:t>
            </a:r>
            <a:r>
              <a:rPr lang="zh-CN" altLang="en-US" sz="3200"/>
              <a:t>时需要终止用户线程</a:t>
            </a:r>
            <a:r>
              <a:rPr lang="en-US" altLang="zh-CN" sz="3200"/>
              <a:t>,</a:t>
            </a:r>
            <a:r>
              <a:rPr lang="zh-CN" altLang="en-US" sz="3200"/>
              <a:t>但是新生代使用多线程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3401675" y="5647055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Scavenge</a:t>
            </a:r>
            <a:r>
              <a:rPr lang="zh-CN" altLang="en-US" sz="3200"/>
              <a:t>收集器：年轻代</a:t>
            </a:r>
            <a:r>
              <a:rPr lang="en-US" altLang="zh-CN" sz="3200"/>
              <a:t>,</a:t>
            </a:r>
            <a:r>
              <a:rPr lang="zh-CN" altLang="en-US" sz="3200"/>
              <a:t>复制收集算法，并行，吞吐量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401675" y="701992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Serial Old收集器(老年代,标记-整理算法,单线程)</a:t>
            </a:r>
            <a:endParaRPr lang="en-US" altLang="zh-CN" sz="3200"/>
          </a:p>
        </p:txBody>
      </p:sp>
      <p:sp>
        <p:nvSpPr>
          <p:cNvPr id="9" name="文本框 8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</a:t>
            </a:r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13401675" y="8194675"/>
            <a:ext cx="1022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Parallel Old收集器(年老代,标记清除，吞吐) 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13401675" y="9260840"/>
            <a:ext cx="10222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CMS(Concurrent Mark Sweep)收集器(年老代，标记清除，停顿时间短) </a:t>
            </a:r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13401675" y="10725150"/>
            <a:ext cx="102228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3200"/>
              <a:t> G1(Garbage-First)收集器</a:t>
            </a:r>
            <a:r>
              <a:rPr lang="zh-CN" altLang="en-US" sz="3200">
                <a:ea typeface="宋体" charset="0"/>
              </a:rPr>
              <a:t>：并发，并行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空间整合(整体上属于标记-整理算法，不会导致内存碎片)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可预测的停顿</a:t>
            </a:r>
            <a:r>
              <a:rPr lang="en-US" altLang="zh-CN" sz="3200">
                <a:ea typeface="宋体" charset="0"/>
              </a:rPr>
              <a:t>,</a:t>
            </a:r>
            <a:r>
              <a:rPr lang="zh-CN" altLang="en-US" sz="3200">
                <a:ea typeface="宋体" charset="0"/>
              </a:rPr>
              <a:t>G1收集器将Java堆划分为多个大小相等的Region（独立区域），新生代与老年代都是一部分Region的集合，G1的收集范围则是这一个个Region（化整为零）</a:t>
            </a:r>
            <a:endParaRPr lang="zh-CN" altLang="en-US" sz="3200">
              <a:ea typeface="宋体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35203"/>
            <a:ext cx="24695555" cy="64814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4067810" y="1374775"/>
            <a:ext cx="16560800" cy="12211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JVM&amp;SYNCHRONIZE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4695" y="4617720"/>
            <a:ext cx="5816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堆中对象构造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4695" y="6396355"/>
            <a:ext cx="5022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markword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4695" y="8257540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monitor</a:t>
            </a:r>
            <a:endParaRPr lang="en-US" altLang="zh-CN" sz="5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84400" y="6396990"/>
            <a:ext cx="5744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5400">
                <a:solidFill>
                  <a:schemeClr val="bg1"/>
                </a:solidFill>
              </a:rPr>
              <a:t> synchronize</a:t>
            </a:r>
            <a:endParaRPr lang="en-US" altLang="zh-CN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74475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720" y="7076440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markword:</a:t>
            </a:r>
            <a:r>
              <a:rPr kumimoji="1" lang="zh-CN" altLang="en-US" sz="2000" dirty="0">
                <a:solidFill>
                  <a:srgbClr val="000000"/>
                </a:solidFill>
              </a:rPr>
              <a:t>对象运行时的数据，如</a:t>
            </a:r>
            <a:r>
              <a:rPr kumimoji="1" lang="en-US" altLang="zh-CN" sz="2000" dirty="0">
                <a:solidFill>
                  <a:srgbClr val="000000"/>
                </a:solidFill>
              </a:rPr>
              <a:t>:hashCode,GC</a:t>
            </a:r>
            <a:r>
              <a:rPr kumimoji="1" lang="zh-CN" altLang="en-US" sz="2000" dirty="0">
                <a:solidFill>
                  <a:srgbClr val="000000"/>
                </a:solidFill>
              </a:rPr>
              <a:t>分代年龄，锁状态标志，线程持有的锁，偏向线程</a:t>
            </a:r>
            <a:r>
              <a:rPr kumimoji="1" lang="en-US" altLang="zh-CN" sz="2000" dirty="0">
                <a:solidFill>
                  <a:srgbClr val="000000"/>
                </a:solidFill>
              </a:rPr>
              <a:t>id</a:t>
            </a:r>
            <a: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  <a:t>，偏向时间戳等。</a:t>
            </a:r>
            <a:br>
              <a:rPr kumimoji="1" lang="zh-CN" altLang="en-US" sz="2000" dirty="0">
                <a:solidFill>
                  <a:srgbClr val="000000"/>
                </a:solidFill>
                <a:ea typeface="宋体" charset="0"/>
              </a:rPr>
            </a:br>
            <a:endParaRPr kumimoji="1" lang="zh-CN" altLang="en-US" sz="2000" dirty="0">
              <a:solidFill>
                <a:srgbClr val="000000"/>
              </a:solidFill>
              <a:ea typeface="宋体" charset="0"/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对象头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程序代码中定义的各种类型的字段内容。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实例数据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486255" y="8225155"/>
            <a:ext cx="7493635" cy="20212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由于HotSpot VM的自动内存管理系统要求对象起始地址必须是8字节的整数倍，换句话说，就是对象的大小必须是8字节的整数倍。而对象头部分正好是8字节的倍数（1倍或者2倍），因此，当对象实例数据部分没有对齐时，就需要通过对齐填充来补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5316205" y="723418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对齐填充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1055" y="1407160"/>
            <a:ext cx="859790" cy="2977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堆中的对象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4" name="图片 3" descr="ObjectIn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5" y="133985"/>
            <a:ext cx="12922250" cy="6336030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15316205" y="1090512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数组长度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15516225" y="12125325"/>
            <a:ext cx="2653030" cy="8305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785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只有数组类型才有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2331720" y="8225155"/>
            <a:ext cx="7313295" cy="1148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en-US" altLang="zh-CN" sz="2000" dirty="0">
                <a:solidFill>
                  <a:srgbClr val="000000"/>
                </a:solidFill>
              </a:rPr>
              <a:t>klass pointer(class metadata address):类型指针，jvm通过这个指针来确定是哪个类的实例.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8961120" y="805815"/>
            <a:ext cx="6462395" cy="6737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Markword(32</a:t>
            </a: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位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)</a:t>
            </a:r>
            <a:endParaRPr kumimoji="1"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markwo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0" y="2815590"/>
            <a:ext cx="18227675" cy="952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收集算法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50085" y="2934335"/>
            <a:ext cx="18892520" cy="7847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C363A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3600"/>
              <a:t>//  32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           hash:25 ------------&gt;| age:4    biased_lock:1 lock:2 (normal object)</a:t>
            </a:r>
            <a:endParaRPr lang="zh-CN" altLang="en-US" sz="3600"/>
          </a:p>
          <a:p>
            <a:r>
              <a:rPr lang="zh-CN" altLang="en-US" sz="3600"/>
              <a:t>//             JavaThread*:23 epoch:2 age:4    biased_lock:1 lock:2 (biased object)</a:t>
            </a:r>
            <a:endParaRPr lang="zh-CN" altLang="en-US" sz="3600"/>
          </a:p>
          <a:p>
            <a:r>
              <a:rPr lang="zh-CN" altLang="en-US" sz="3600"/>
              <a:t>//             size:32 ------------------------------------------&gt;| (CMS free block)</a:t>
            </a:r>
            <a:endParaRPr lang="zh-CN" altLang="en-US" sz="3600"/>
          </a:p>
          <a:p>
            <a:r>
              <a:rPr lang="zh-CN" altLang="en-US" sz="3600"/>
              <a:t>//             PromotedObject*:29 ----------&gt;|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</a:t>
            </a:r>
            <a:endParaRPr lang="zh-CN" altLang="en-US" sz="3600"/>
          </a:p>
          <a:p>
            <a:r>
              <a:rPr lang="zh-CN" altLang="en-US" sz="3600"/>
              <a:t>//  64 bits:</a:t>
            </a:r>
            <a:endParaRPr lang="zh-CN" altLang="en-US" sz="3600"/>
          </a:p>
          <a:p>
            <a:r>
              <a:rPr lang="zh-CN" altLang="en-US" sz="3600"/>
              <a:t>//  --------</a:t>
            </a:r>
            <a:endParaRPr lang="zh-CN" altLang="en-US" sz="3600"/>
          </a:p>
          <a:p>
            <a:r>
              <a:rPr lang="zh-CN" altLang="en-US" sz="3600"/>
              <a:t>//  unused:25 hash:31 --&gt;| unused:1   age:4    biased_lock:1 lock:2 (normal object)</a:t>
            </a:r>
            <a:endParaRPr lang="zh-CN" altLang="en-US" sz="3600"/>
          </a:p>
          <a:p>
            <a:r>
              <a:rPr lang="zh-CN" altLang="en-US" sz="3600"/>
              <a:t>//  JavaThread*:54 epoch:2 unused:1   age:4    biased_lock:1 lock:2 (biased object)</a:t>
            </a:r>
            <a:endParaRPr lang="zh-CN" altLang="en-US" sz="3600"/>
          </a:p>
          <a:p>
            <a:r>
              <a:rPr lang="zh-CN" altLang="en-US" sz="3600"/>
              <a:t>//  PromotedObject*:61 ---------------------&gt;| promo_bits:3 -----&gt;| (CMS promoted object)</a:t>
            </a:r>
            <a:endParaRPr lang="zh-CN" altLang="en-US" sz="3600"/>
          </a:p>
          <a:p>
            <a:r>
              <a:rPr lang="zh-CN" altLang="en-US" sz="3600"/>
              <a:t>//  size:64 -----------------------------------------------------&gt;| (CMS free block)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553210" y="949960"/>
            <a:ext cx="6899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src/hotspot/share/oops/markOop.hpp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72625" y="444500"/>
            <a:ext cx="4118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latin typeface="冬青黑体简体中文" panose="020B0300000000000000" charset="-122"/>
                <a:ea typeface="冬青黑体简体中文" panose="020B0300000000000000" charset="-122"/>
              </a:rPr>
              <a:t>monitor</a:t>
            </a:r>
            <a:endParaRPr lang="en-US" altLang="zh-CN" sz="7200">
              <a:solidFill>
                <a:srgbClr val="FF0000"/>
              </a:solidFill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4" name="图片 3" descr="moni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5400675"/>
            <a:ext cx="6069330" cy="7355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940" y="2076450"/>
            <a:ext cx="11523980" cy="2245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monitor是线程私有的数据结构，每一个线程都有一个可用monitor record列表，同时还有一个全局的可用列表。每一个被锁住的对象都会和一个monitor关联（对象头的MarkWord中的LockWord指向monitor的起始地址），同时monitor中有一个Owner字段存放拥有该锁的线程的唯一标识，表示该锁被这个线程占用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800715" y="5068570"/>
            <a:ext cx="12283440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Owner字段：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初始时为null,表示当前没有线程拥有该monitor record,当线程拥有该锁后保存线程</a:t>
            </a:r>
            <a:r>
              <a:rPr lang="en-US" altLang="zh-CN" sz="2400"/>
              <a:t>		</a:t>
            </a:r>
            <a:r>
              <a:rPr lang="zh-CN" altLang="en-US" sz="2400"/>
              <a:t>唯一标识，当锁被释放时又设置为null；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EntryQ字段：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关联一个系统互斥锁(semaphore),阻塞所有试图锁住monitor record失败的线程；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RcThis字段：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表示blocked或waiting在该monitor record上的所有线程的个数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Nest字段：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用来实现重入锁的计数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HashCode字段：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保存从对象头拷贝过来的HashCode值（可能还包含GC age）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Candidate字段：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用来避免不必要的阻塞或等待线程唤醒，因为每一次只有一个线程能够成功拥有锁，</a:t>
            </a:r>
            <a:r>
              <a:rPr lang="en-US" altLang="zh-CN" sz="2400"/>
              <a:t>	</a:t>
            </a:r>
            <a:r>
              <a:rPr lang="zh-CN" altLang="en-US" sz="2400"/>
              <a:t>如果每次前一个释放锁的线程唤醒所有正在阻塞或等待的线程，会引起不必要的上</a:t>
            </a:r>
            <a:r>
              <a:rPr lang="en-US" altLang="zh-CN" sz="2400"/>
              <a:t>	</a:t>
            </a:r>
            <a:r>
              <a:rPr lang="zh-CN" altLang="en-US" sz="2400"/>
              <a:t>下文切换（从阻塞到就绪然后因为竞争锁失败又被阻塞）从而导致性能严重下降；</a:t>
            </a:r>
            <a:r>
              <a:rPr lang="en-US" altLang="zh-CN" sz="2400"/>
              <a:t>	</a:t>
            </a:r>
            <a:r>
              <a:rPr lang="zh-CN" altLang="en-US" sz="2400"/>
              <a:t>Candidate只有两种可能的值0表示没有需要唤醒的线程1表示要唤醒一个继任线程</a:t>
            </a:r>
            <a:r>
              <a:rPr lang="en-US" altLang="zh-CN" sz="2400"/>
              <a:t>		</a:t>
            </a:r>
            <a:r>
              <a:rPr lang="zh-CN" altLang="en-US" sz="2400"/>
              <a:t>来竞争锁。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9655" y="155575"/>
            <a:ext cx="704469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7200"/>
              <a:t>    </a:t>
            </a:r>
            <a:r>
              <a:rPr lang="en-US" altLang="zh-CN" sz="7200">
                <a:solidFill>
                  <a:srgbClr val="FF0000"/>
                </a:solidFill>
              </a:rPr>
              <a:t>synchronize</a:t>
            </a:r>
            <a:endParaRPr lang="en-US" altLang="zh-CN" sz="7200">
              <a:solidFill>
                <a:srgbClr val="FF0000"/>
              </a:solidFill>
            </a:endParaRPr>
          </a:p>
        </p:txBody>
      </p:sp>
      <p:pic>
        <p:nvPicPr>
          <p:cNvPr id="3" name="图片 2" descr="lock_comp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25" y="1354455"/>
            <a:ext cx="21002625" cy="12300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package com.andy.classloader;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lombok.Data;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java.io.*;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/**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@Description 自定义类加载器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@className CustomClassLoader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@author hudaqiang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@date 2019/6/29 13:08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*/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@Data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public class CustomClassLoader extends ClassLoader {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@Override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protected Class&lt;?&gt; findClass(String name) throws ClassNotFoundException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byte[] classData = getClassBytes(name);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if (classData == null)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throw new ClassNotFoundException();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 else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return defineClass(name, classData, 0, classData.length);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}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获取字节码文件的二进制数据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byte[] getClassBytes(String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String path = getClassPath(className);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try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InputStream ins = new FileInputStream(path);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ByteArrayOutputStream baos = new ByteArrayOutputStream();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bufSize = 2048;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byte[] byteBuf = new byte[bufSize];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bytesNumRead = 0;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// 读取类文件的字节码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while ((bytesNumRead = ins.read(byteBuf)) != -1)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baos.write(byteBuf, 0, bytesNumRead);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return baos.toByteArray();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 catch (IOException 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e.printStackTrace();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null;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根据类名获取字节码文件的路径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String getClassPath(String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className.replace('.', File.separatorChar) + ".class";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867605" y="1791754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750" y="5908675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tomcat,Open Service Gateway Initiative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9749" y="909509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OSGi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480"/>
            <a:ext cx="1102423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10749</Words>
  <Application>WPS 演示</Application>
  <PresentationFormat>自定义</PresentationFormat>
  <Paragraphs>479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宋体</vt:lpstr>
      <vt:lpstr>標楷體</vt:lpstr>
      <vt:lpstr>冬青黑体简体中文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03.</vt:lpstr>
      <vt:lpstr>OOM</vt:lpstr>
      <vt:lpstr>VM STACK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GC收集器</vt:lpstr>
      <vt:lpstr>JVM&amp;SYNCHRONIZE</vt:lpstr>
      <vt:lpstr>对齐填充</vt:lpstr>
      <vt:lpstr>Markword(32位)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56</cp:revision>
  <dcterms:created xsi:type="dcterms:W3CDTF">2019-07-08T02:17:27Z</dcterms:created>
  <dcterms:modified xsi:type="dcterms:W3CDTF">2019-07-08T02:17:27Z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